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314" r:id="rId5"/>
    <p:sldId id="264" r:id="rId6"/>
    <p:sldId id="266" r:id="rId7"/>
    <p:sldId id="308" r:id="rId8"/>
    <p:sldId id="302" r:id="rId9"/>
    <p:sldId id="309" r:id="rId10"/>
    <p:sldId id="315" r:id="rId11"/>
    <p:sldId id="300" r:id="rId12"/>
    <p:sldId id="311" r:id="rId13"/>
    <p:sldId id="292" r:id="rId14"/>
    <p:sldId id="312" r:id="rId15"/>
    <p:sldId id="310" r:id="rId16"/>
    <p:sldId id="274" r:id="rId17"/>
    <p:sldId id="277" r:id="rId18"/>
    <p:sldId id="305" r:id="rId19"/>
    <p:sldId id="283" r:id="rId20"/>
    <p:sldId id="278" r:id="rId21"/>
    <p:sldId id="306" r:id="rId22"/>
    <p:sldId id="281" r:id="rId23"/>
    <p:sldId id="276" r:id="rId24"/>
    <p:sldId id="285" r:id="rId25"/>
    <p:sldId id="313" r:id="rId26"/>
    <p:sldId id="30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7A"/>
    <a:srgbClr val="4E00C0"/>
    <a:srgbClr val="619200"/>
    <a:srgbClr val="FFFFFF"/>
    <a:srgbClr val="180C00"/>
    <a:srgbClr val="422100"/>
    <a:srgbClr val="3B3B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323" autoAdjust="0"/>
  </p:normalViewPr>
  <p:slideViewPr>
    <p:cSldViewPr>
      <p:cViewPr>
        <p:scale>
          <a:sx n="78" d="100"/>
          <a:sy n="78" d="100"/>
        </p:scale>
        <p:origin x="-25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2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2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6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3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7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2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58ED-5B1B-47D9-A28E-5CB52753363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CC35-03BA-44A5-BC70-80909196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8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moluch.ru/archive/119/33117/" TargetMode="External"/><Relationship Id="rId7" Type="http://schemas.openxmlformats.org/officeDocument/2006/relationships/hyperlink" Target="https://en.ppt-online.org/44581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seostresse.ru/stress/vidy-stressa.html" TargetMode="External"/><Relationship Id="rId5" Type="http://schemas.openxmlformats.org/officeDocument/2006/relationships/hyperlink" Target="https://4brain.ru/zozh/psy.php" TargetMode="External"/><Relationship Id="rId4" Type="http://schemas.openxmlformats.org/officeDocument/2006/relationships/hyperlink" Target="http://4gdkp.by/tsentry/56-stranichka-psikhologa-yuniks/391-vsemirnyj-den-psikhicheskogo-zdorovya" TargetMode="External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девушка сидит спиной картинка СТРЕ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8412"/>
            <a:ext cx="5904656" cy="393397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582683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психическое здоровье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7724" y="5830"/>
            <a:ext cx="5148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0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usnakoleg.com/wp-content/uploads/2016/06/%D0%BF%D1%81%D0%B8%D1%85%D0%B8%D1%87%D0%B5%D1%81%D0%BA%D0%BE%D0%B5-%D0%B7%D0%B4%D0%BE%D1%80%D0%BE%D0%B2%D1%8C%D0%B5-%D1%87%D0%B5%D0%BB%D0%BE%D0%B2%D0%B5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9098" y="4221088"/>
            <a:ext cx="9193097" cy="2646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-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благополучия, при котором человек может реализовать свой собственный потенциал, справляться с обычными жизненными стрессами, продуктивно и плодотворно работать, а также вносить вклад в жизнь своего сообщества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2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634515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чувство непрерывности, постоянства и идентичности своего физического и психического «Я»;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постоянства и идентичности переживаний в однотипных ситуациях;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критичность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себе и своей собственной психической продукции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(деятельности)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психических реакций (адекватность) силе и частоте средовых воздействий, социальным обстоятельствам и ситуациям;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поведением в соответствии с социальными нормами, правилами, законами;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планировать собственную жизнедеятельность и реализовывать эти планы;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изменять способ поведения в зависимости от смены жизненных ситуаций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62" y="156633"/>
            <a:ext cx="89280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endParaRPr lang="ru-RU" sz="4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</a:t>
            </a:r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здоровья:</a:t>
            </a:r>
          </a:p>
        </p:txBody>
      </p:sp>
    </p:spTree>
    <p:extLst>
      <p:ext uri="{BB962C8B-B14F-4D97-AF65-F5344CB8AC3E}">
        <p14:creationId xmlns:p14="http://schemas.microsoft.com/office/powerpoint/2010/main" val="6872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3/35OmVGLJZutcbl8oeySXznDgfNqRUQrpaskwA2/slid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" y="-1416"/>
            <a:ext cx="9145888" cy="68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7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273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815" y="188640"/>
            <a:ext cx="8514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психическое здоровье так важно?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1004535"/>
            <a:ext cx="82089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тесная взаимосвязь между психикой и физическим состоянием человека. Чувство тревоги, постоянные стрессы и переживания могут привести к ухудшению здоровья (нарушение сна, ослабление иммунной системы).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наносит серьезный вред не только физическому здоровью, но также влияет на психическое состояние и эмоциональное благополучие. Мы начинаем чаще расстраиваться, злиться, нервничать. В итоге наше эмоциональное состояние ухудшается, расстраиваются отношения с окружающими людьми, возникают проблемы в учебе и работе. Длительное пребывание в подобном состоянии приводит к появлению депрессивных  и тревожных расстройств. Непродуктивные способы борьбы со стрессом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ухудшению ситуации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того, чтобы однажды возникший негативный стресс не стал постоянным спутником, необходимо соблюдать некоторые правила, которые помогут Вам стать более устойчивым к стрессу, а взгляд на ситуацию сделать менее негативным.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сихологическая саморегуля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6" y="0"/>
            <a:ext cx="9513639" cy="71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v7.litres.ru/pub/c/cover/10215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4860032" cy="68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/>
        </p:blipFill>
        <p:spPr bwMode="auto">
          <a:xfrm>
            <a:off x="4372212" y="2743"/>
            <a:ext cx="47717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content.choiz.me/uploads/2018-02/720x720_b075254a015a1328201482d6d13c72d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7488"/>
          <a:stretch/>
        </p:blipFill>
        <p:spPr bwMode="auto">
          <a:xfrm>
            <a:off x="1547664" y="-28939"/>
            <a:ext cx="5729591" cy="688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9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19455" y="27384"/>
            <a:ext cx="9144000" cy="68580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739285" y="946216"/>
            <a:ext cx="604867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Водопьянова, Н. Е. </a:t>
            </a:r>
            <a:r>
              <a:rPr lang="ru-RU" sz="1600" dirty="0" smtClean="0">
                <a:solidFill>
                  <a:schemeClr val="tx1"/>
                </a:solidFill>
              </a:rPr>
              <a:t>Синдром выгорания. Диагностика и профилактика: практическое пособие / Н. Е. Водопьянова, Е. С. </a:t>
            </a:r>
            <a:r>
              <a:rPr lang="ru-RU" sz="1600" dirty="0" err="1" smtClean="0">
                <a:solidFill>
                  <a:schemeClr val="tx1"/>
                </a:solidFill>
              </a:rPr>
              <a:t>Старченкова</a:t>
            </a:r>
            <a:r>
              <a:rPr lang="ru-RU" sz="1600" dirty="0" smtClean="0">
                <a:solidFill>
                  <a:schemeClr val="tx1"/>
                </a:solidFill>
              </a:rPr>
              <a:t>. - 3-е изд., </a:t>
            </a:r>
            <a:r>
              <a:rPr lang="ru-RU" sz="1600" dirty="0" err="1" smtClean="0">
                <a:solidFill>
                  <a:schemeClr val="tx1"/>
                </a:solidFill>
              </a:rPr>
              <a:t>испр</a:t>
            </a:r>
            <a:r>
              <a:rPr lang="ru-RU" sz="1600" dirty="0" smtClean="0">
                <a:solidFill>
                  <a:schemeClr val="tx1"/>
                </a:solidFill>
              </a:rPr>
              <a:t>. и доп. - М. : ЮРАЙТ, 2017. - </a:t>
            </a:r>
            <a:r>
              <a:rPr lang="ru-RU" sz="1600" dirty="0">
                <a:solidFill>
                  <a:schemeClr val="tx1"/>
                </a:solidFill>
              </a:rPr>
              <a:t>343 с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</a:t>
            </a:r>
            <a:r>
              <a:rPr lang="ru-RU" sz="1600" i="1" dirty="0" smtClean="0">
                <a:solidFill>
                  <a:schemeClr val="tx1"/>
                </a:solidFill>
              </a:rPr>
              <a:t>Настоящее </a:t>
            </a:r>
            <a:r>
              <a:rPr lang="ru-RU" sz="1600" i="1" dirty="0">
                <a:solidFill>
                  <a:schemeClr val="tx1"/>
                </a:solidFill>
              </a:rPr>
              <a:t>практическое пособие посвящено причинам психического выгорания на работе. В нем представлены симптомы и последствия стресса, причины выгорания специалистов разных профессий, экзистенциальные аспекты выгорания. Особое внимание уделяется теории и практике преодоления стресса и выгорания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  <a:endParaRPr lang="ru-RU" sz="1600" i="1" dirty="0">
              <a:solidFill>
                <a:srgbClr val="180C00"/>
              </a:solidFill>
            </a:endParaRPr>
          </a:p>
        </p:txBody>
      </p:sp>
      <p:pic>
        <p:nvPicPr>
          <p:cNvPr id="2050" name="Picture 2" descr="Картинки по запросу Водопьянова, Н. Е.   Синдром выгорания. Диагностика и профилактика [Текст]  : практическое пособие / Н. Е. Водопьянов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46216"/>
            <a:ext cx="1944216" cy="2771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11560" y="1166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из фонда библиотеки: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Спорт, стресс, вариабель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74" y="3773472"/>
            <a:ext cx="1984571" cy="289588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63989" y="3933056"/>
            <a:ext cx="624644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Гаврилова, Е. А.</a:t>
            </a:r>
            <a:r>
              <a:rPr lang="en-US" sz="1600" b="1" dirty="0"/>
              <a:t> </a:t>
            </a:r>
            <a:r>
              <a:rPr lang="ru-RU" sz="1600" dirty="0"/>
              <a:t>Спорт, стресс, </a:t>
            </a:r>
            <a:r>
              <a:rPr lang="ru-RU" sz="1600" dirty="0" smtClean="0"/>
              <a:t>вариабельность: </a:t>
            </a:r>
            <a:r>
              <a:rPr lang="ru-RU" sz="1600" dirty="0"/>
              <a:t>монография / Е. А. Гаврилова. - М. : Спорт, 2015. - 168 с. : ил.</a:t>
            </a:r>
            <a:endParaRPr lang="en-US" sz="1600" dirty="0"/>
          </a:p>
          <a:p>
            <a:pPr algn="just"/>
            <a:r>
              <a:rPr lang="ru-RU" sz="1600" dirty="0"/>
              <a:t>     </a:t>
            </a:r>
            <a:r>
              <a:rPr lang="ru-RU" sz="1600" i="1" dirty="0"/>
              <a:t>Монография посвящена решению ряда прикладных задач спортивной подготовки: отбор, контроль за тренировочным процессом, прогноз соревновательной деятельности и развития состояний перетренированности через изучение вариабельности ритма сердца у спортсменов. </a:t>
            </a:r>
            <a:r>
              <a:rPr lang="ru-RU" sz="1600" i="1" dirty="0" smtClean="0"/>
              <a:t>Предложена </a:t>
            </a:r>
            <a:r>
              <a:rPr lang="ru-RU" sz="1600" i="1" dirty="0"/>
              <a:t>авторская методика оценки текущего функционального состояния спортсмена на разных этапах подготовки и соответствия предъявляемому уровню нагрузок, а также прогноза тренировочной и соревновательной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293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476672"/>
            <a:ext cx="561662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Карнеги, Д.  </a:t>
            </a:r>
            <a:r>
              <a:rPr lang="ru-RU" sz="1600" dirty="0" smtClean="0"/>
              <a:t>Как </a:t>
            </a:r>
            <a:r>
              <a:rPr lang="ru-RU" sz="1600" dirty="0"/>
              <a:t>найти выход из любой конфликтной ситуации [Текст]  / Д. Карнеги. - Минск : Попурри, 2014. - 176 с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    </a:t>
            </a:r>
            <a:r>
              <a:rPr lang="ru-RU" sz="1600" i="1" dirty="0" smtClean="0"/>
              <a:t>В </a:t>
            </a:r>
            <a:r>
              <a:rPr lang="ru-RU" sz="1600" i="1" dirty="0"/>
              <a:t>книге рассматривается природа конфликтов и способы их разрешения. Вы узнаете, как выявить источник конфликта, урегулировать конфликт, сохранив при этом отношения, научиться смотреть на вещи глазами других людей, создать атмосферу взаимного доверия и прийти к взаимному согласию. </a:t>
            </a:r>
          </a:p>
        </p:txBody>
      </p:sp>
      <p:pic>
        <p:nvPicPr>
          <p:cNvPr id="5122" name="Picture 2" descr="http://www.metida.ru/upload/iblock/44d/e9050216-ab6f-11e3-918e-0025909300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5" y="291551"/>
            <a:ext cx="2047909" cy="302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99567" y="3644443"/>
            <a:ext cx="597666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err="1" smtClean="0"/>
              <a:t>Радюк</a:t>
            </a:r>
            <a:r>
              <a:rPr lang="ru-RU" sz="1500" b="1" dirty="0" smtClean="0"/>
              <a:t>, О. М. </a:t>
            </a:r>
            <a:r>
              <a:rPr lang="ru-RU" sz="1500" dirty="0" smtClean="0"/>
              <a:t>Поведенческие и когнитивные методы в управлении стрессом и коррекции связанных со стрессом расстройств [Текст]  : учебно-методическое пособие для студентов, обучающихся по специальности 1-23 81 01 "Психологическое консультирование и </a:t>
            </a:r>
            <a:r>
              <a:rPr lang="ru-RU" sz="1500" dirty="0" err="1" smtClean="0"/>
              <a:t>психокоррекция</a:t>
            </a:r>
            <a:r>
              <a:rPr lang="ru-RU" sz="1500" dirty="0" smtClean="0"/>
              <a:t>" / О. М. </a:t>
            </a:r>
            <a:r>
              <a:rPr lang="ru-RU" sz="1500" dirty="0" err="1" smtClean="0"/>
              <a:t>Радюк</a:t>
            </a:r>
            <a:r>
              <a:rPr lang="ru-RU" sz="1500" dirty="0" smtClean="0"/>
              <a:t> ; Белорусский государственный университет. - Минск : БГУ, 2014. - 118 с. </a:t>
            </a:r>
            <a:endParaRPr lang="en-US" sz="1500" dirty="0" smtClean="0"/>
          </a:p>
          <a:p>
            <a:pPr algn="just"/>
            <a:r>
              <a:rPr lang="ru-RU" sz="1500" dirty="0" smtClean="0"/>
              <a:t>     </a:t>
            </a:r>
            <a:r>
              <a:rPr lang="ru-RU" sz="1500" i="1" dirty="0" smtClean="0"/>
              <a:t>В пособии представлены «универсальная модель стресса», позволяющая как углубить понимание механизма развития связанных со стрессом психосоматических заболеваний, психических и поведенческих расстройств, так и повысить эффективность терапии благодаря всестороннему рассмотрению потенциальных «мишеней» терапевтических вмешательств.</a:t>
            </a:r>
            <a:endParaRPr lang="ru-RU" sz="1500" i="1" dirty="0"/>
          </a:p>
        </p:txBody>
      </p:sp>
      <p:pic>
        <p:nvPicPr>
          <p:cNvPr id="1026" name="Picture 2" descr="C:\Users\Dub_TN\Desktop\22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85388"/>
            <a:ext cx="2219707" cy="31804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726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-22304"/>
            <a:ext cx="9163455" cy="68580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843808" y="404664"/>
            <a:ext cx="593787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Карнеги, Д.  </a:t>
            </a:r>
            <a:r>
              <a:rPr lang="ru-RU" sz="1600" dirty="0" smtClean="0">
                <a:solidFill>
                  <a:schemeClr val="tx1"/>
                </a:solidFill>
              </a:rPr>
              <a:t>Как преодолеть тревогу и стресс/ Д. Карнеги. - 4-е изд. - Минск : Попурри, 2014. - 208 с.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</a:t>
            </a:r>
            <a:r>
              <a:rPr lang="ru-RU" sz="1600" i="1" dirty="0" smtClean="0">
                <a:solidFill>
                  <a:schemeClr val="tx1"/>
                </a:solidFill>
              </a:rPr>
              <a:t>Книга посвящена методам борьбы со стрессом, с тревогами и волнением. Бесценные советы Дейла Карнеги помогут вам в любых ситуациях сохранять позитивный взгляд на вещи и навсегда покончить с ненужными переживаниями и сомнениями.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http://www.lencbs.ru/images/2019novknigi/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446"/>
            <a:ext cx="2141186" cy="30665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Picture 2" descr="https://pshop.by/upload/iblock/812/812ab193cc39130cf16a42bca6e3f2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34205"/>
            <a:ext cx="2265462" cy="3381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23528" y="3861048"/>
            <a:ext cx="583264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Профилактика юношеского </a:t>
            </a:r>
            <a:r>
              <a:rPr lang="ru-RU" sz="1600" b="1" dirty="0" smtClean="0"/>
              <a:t>суицида</a:t>
            </a:r>
            <a:r>
              <a:rPr lang="ru-RU" sz="1600" dirty="0" smtClean="0"/>
              <a:t>: </a:t>
            </a:r>
            <a:r>
              <a:rPr lang="ru-RU" sz="1600" dirty="0"/>
              <a:t>пособие: комплект из 2 выпусков / Г. А. </a:t>
            </a:r>
            <a:r>
              <a:rPr lang="ru-RU" sz="1600" dirty="0" err="1"/>
              <a:t>Бутрим</a:t>
            </a:r>
            <a:r>
              <a:rPr lang="ru-RU" sz="1600" dirty="0"/>
              <a:t>. - Минск : </a:t>
            </a:r>
            <a:r>
              <a:rPr lang="ru-RU" sz="1600" dirty="0" err="1"/>
              <a:t>Пачатковая</a:t>
            </a:r>
            <a:r>
              <a:rPr lang="ru-RU" sz="1600" dirty="0"/>
              <a:t> школа, 2013. - 400 с. </a:t>
            </a:r>
          </a:p>
          <a:p>
            <a:pPr algn="just"/>
            <a:r>
              <a:rPr lang="ru-RU" sz="1600" dirty="0"/>
              <a:t>     </a:t>
            </a:r>
            <a:r>
              <a:rPr lang="ru-RU" sz="1600" i="1" dirty="0"/>
              <a:t>В книге рассматриваются основные понятия </a:t>
            </a:r>
            <a:r>
              <a:rPr lang="ru-RU" sz="1600" i="1" dirty="0" err="1"/>
              <a:t>суицидологии</a:t>
            </a:r>
            <a:r>
              <a:rPr lang="ru-RU" sz="1600" i="1" dirty="0"/>
              <a:t>, необходимые для изучения специфики работы педагога-психолога, приводятся системы организации мероприятий по профилактике суицидов, психологической помощи подросткам. В издании приводятся нормативные и правовые основы профилактики суицидов в нашей стране, практические материалы из опыта работы педагогов. </a:t>
            </a:r>
          </a:p>
        </p:txBody>
      </p:sp>
    </p:spTree>
    <p:extLst>
      <p:ext uri="{BB962C8B-B14F-4D97-AF65-F5344CB8AC3E}">
        <p14:creationId xmlns:p14="http://schemas.microsoft.com/office/powerpoint/2010/main" val="40203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21121" y="-223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g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3513"/>
            <a:ext cx="2166890" cy="30326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012309" y="252331"/>
            <a:ext cx="5770218" cy="26314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/>
              <a:t>Психологическое сопровождение образовательного</a:t>
            </a:r>
            <a:r>
              <a:rPr lang="ru-RU" sz="1500" dirty="0"/>
              <a:t> </a:t>
            </a:r>
            <a:r>
              <a:rPr lang="ru-RU" sz="1500" b="1" dirty="0" smtClean="0"/>
              <a:t>процесса</a:t>
            </a:r>
            <a:r>
              <a:rPr lang="ru-RU" sz="1500" dirty="0" smtClean="0"/>
              <a:t>: </a:t>
            </a:r>
            <a:r>
              <a:rPr lang="ru-RU" sz="1500" dirty="0"/>
              <a:t>сборник научных статей : основан в 2011 году. </a:t>
            </a:r>
            <a:r>
              <a:rPr lang="ru-RU" sz="1500" dirty="0" err="1"/>
              <a:t>Вып</a:t>
            </a:r>
            <a:r>
              <a:rPr lang="ru-RU" sz="1500" dirty="0"/>
              <a:t>. 3 / отв. ред. О. С. Попова. - Минск : РИПО, 2013. - 420 с.</a:t>
            </a:r>
          </a:p>
          <a:p>
            <a:pPr algn="just"/>
            <a:r>
              <a:rPr lang="ru-RU" sz="1500" dirty="0"/>
              <a:t>     </a:t>
            </a:r>
            <a:r>
              <a:rPr lang="ru-RU" sz="1500" i="1" dirty="0"/>
              <a:t>В сборнике представлены результаты научных исследований ученых и аспирантов, занимающихся проблемами психологического сопровождения личности в образовательном процессе, а также оригинальные статьи практических психологов учреждений образования Республики Беларусь. Авторы рассматривают актуальные проблемы методологии, методики и практики психологического сопровождения личностного и профессионального развития учащейся молодежи</a:t>
            </a:r>
            <a:r>
              <a:rPr lang="ru-RU" sz="1500" i="1" dirty="0" smtClean="0"/>
              <a:t>.</a:t>
            </a:r>
            <a:endParaRPr lang="ru-RU" sz="1500" i="1" dirty="0"/>
          </a:p>
        </p:txBody>
      </p:sp>
      <p:pic>
        <p:nvPicPr>
          <p:cNvPr id="8" name="Picture 2" descr="http://anchor.salesdiscounts.org/16903-1-home_default/%D0%A1%D0%BF%D0%B5%D1%86%D0%B8%D0%B0%D0%BB%D1%8C%D0%BD%D0%B0%D1%8F-%D0%BF%D1%81%D0%B8%D1%85%D0%BE%D0%BB%D0%BE%D0%B3%D0%B8%D1%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90" y="3316181"/>
            <a:ext cx="2166937" cy="32428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23529" y="3796753"/>
            <a:ext cx="5886400" cy="26314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/>
              <a:t>Специальная </a:t>
            </a:r>
            <a:r>
              <a:rPr lang="ru-RU" sz="1500" b="1" dirty="0" smtClean="0"/>
              <a:t>психология</a:t>
            </a:r>
            <a:r>
              <a:rPr lang="ru-RU" sz="1500" dirty="0" smtClean="0"/>
              <a:t>: </a:t>
            </a:r>
            <a:r>
              <a:rPr lang="ru-RU" sz="1500" dirty="0"/>
              <a:t>учебное пособие: допущено Министерством образования Республики Беларусь для студентов учреждений образования по психологическим и педагогическим специальностям / Е. С. Слепович [и др.]. - Минск : </a:t>
            </a:r>
            <a:r>
              <a:rPr lang="ru-RU" sz="1500" dirty="0" err="1"/>
              <a:t>Вышэйшая</a:t>
            </a:r>
            <a:r>
              <a:rPr lang="ru-RU" sz="1500" dirty="0"/>
              <a:t> школа, 2012. - 511 с.</a:t>
            </a:r>
          </a:p>
          <a:p>
            <a:pPr algn="just"/>
            <a:r>
              <a:rPr lang="ru-RU" sz="1500" dirty="0"/>
              <a:t>     </a:t>
            </a:r>
            <a:r>
              <a:rPr lang="ru-RU" sz="1500" i="1" dirty="0"/>
              <a:t>Отражены проблемное поле и основные понятия специальной психологии, раскрываются психологические особенности развития детей с различными типами отклоняющегося развития, а также содержится описание принципов, содержания, форм и способов психологической коррекции отклонений в развитии, основных направлений деятельности психолога в учреждениях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4063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-24652" y="27384"/>
            <a:ext cx="9168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951264" cy="335056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032098" y="457200"/>
            <a:ext cx="734481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90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 – это состояние, противоположное покою; момент единоборства живого с тем, что препятствует его жизни; звенящая, надрывающаяся труба тревоги, которая «слышна» любой клетке организма, стоящего лицом к лицу с трудностью.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Добрович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260648"/>
            <a:ext cx="610060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err="1"/>
              <a:t>Олифирович</a:t>
            </a:r>
            <a:r>
              <a:rPr lang="ru-RU" sz="1500" b="1" dirty="0"/>
              <a:t>, Н. И. </a:t>
            </a:r>
            <a:r>
              <a:rPr lang="ru-RU" sz="1500" dirty="0"/>
              <a:t>Психологическая помощь студенческой молодежи: системно-аналитический </a:t>
            </a:r>
            <a:r>
              <a:rPr lang="ru-RU" sz="1500" dirty="0" smtClean="0"/>
              <a:t>подход: монография/Н</a:t>
            </a:r>
            <a:r>
              <a:rPr lang="ru-RU" sz="1500" dirty="0"/>
              <a:t>. И. </a:t>
            </a:r>
            <a:r>
              <a:rPr lang="ru-RU" sz="1500" dirty="0" err="1" smtClean="0"/>
              <a:t>Олифирович</a:t>
            </a:r>
            <a:r>
              <a:rPr lang="ru-RU" sz="1500" dirty="0" smtClean="0"/>
              <a:t>; </a:t>
            </a:r>
            <a:r>
              <a:rPr lang="ru-RU" sz="1500" dirty="0"/>
              <a:t>Министерство образования Республики Беларусь, Учреждение образования "Белорусский государственный педагогический университет имени Максима Танка". - Минск : БГПУ, 2012. - 224 с.</a:t>
            </a:r>
          </a:p>
          <a:p>
            <a:pPr algn="just"/>
            <a:r>
              <a:rPr lang="ru-RU" sz="1500" dirty="0"/>
              <a:t>     </a:t>
            </a:r>
            <a:r>
              <a:rPr lang="ru-RU" sz="1500" i="1" dirty="0"/>
              <a:t>Монография посвящена проблема оказания психологической помощи студенческой молодёжи. Проанализированы актуальные проблемы деятельности психологической службы вуза. Охарактеризована специфика студентов как субъектов психологической помощи. Представлен авторский системно-аналитический подход в профессиональной помогающей деятельности.</a:t>
            </a:r>
          </a:p>
        </p:txBody>
      </p:sp>
      <p:pic>
        <p:nvPicPr>
          <p:cNvPr id="6" name="Picture 2" descr="http://www.knigograd.com.ua/images/detailed/261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72671"/>
            <a:ext cx="2131373" cy="2973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22586" y="4005064"/>
            <a:ext cx="5589573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err="1"/>
              <a:t>Бобрович</a:t>
            </a:r>
            <a:r>
              <a:rPr lang="ru-RU" sz="1600" b="1" dirty="0"/>
              <a:t>, П. </a:t>
            </a:r>
            <a:r>
              <a:rPr lang="ru-RU" sz="1600" dirty="0"/>
              <a:t>Психология </a:t>
            </a:r>
            <a:r>
              <a:rPr lang="ru-RU" sz="1600" dirty="0" smtClean="0"/>
              <a:t>здоровья: </a:t>
            </a:r>
            <a:r>
              <a:rPr lang="ru-RU" sz="1600" dirty="0"/>
              <a:t>научно-популярная литература / П. </a:t>
            </a:r>
            <a:r>
              <a:rPr lang="ru-RU" sz="1600" dirty="0" err="1"/>
              <a:t>Бобрович</a:t>
            </a:r>
            <a:r>
              <a:rPr lang="ru-RU" sz="1600" dirty="0"/>
              <a:t>. - </a:t>
            </a:r>
            <a:r>
              <a:rPr lang="ru-RU" sz="1600" dirty="0" smtClean="0"/>
              <a:t>Минск: </a:t>
            </a:r>
            <a:r>
              <a:rPr lang="ru-RU" sz="1600" dirty="0"/>
              <a:t>Современная школа, </a:t>
            </a:r>
            <a:r>
              <a:rPr lang="ru-RU" sz="1600" dirty="0" smtClean="0"/>
              <a:t>2011</a:t>
            </a:r>
            <a:r>
              <a:rPr lang="ru-RU" sz="1600" dirty="0"/>
              <a:t>. - 272 с.</a:t>
            </a:r>
          </a:p>
          <a:p>
            <a:r>
              <a:rPr lang="ru-RU" sz="1600" dirty="0"/>
              <a:t>     </a:t>
            </a:r>
            <a:r>
              <a:rPr lang="ru-RU" sz="1600" i="1" dirty="0"/>
              <a:t>Советы врача и психолога для того, кто хочет </a:t>
            </a:r>
            <a:r>
              <a:rPr lang="ru-RU" sz="1600" i="1" dirty="0" smtClean="0"/>
              <a:t>сохранить здоровье</a:t>
            </a:r>
            <a:r>
              <a:rPr lang="ru-RU" sz="1600" i="1" dirty="0"/>
              <a:t>. </a:t>
            </a:r>
            <a:r>
              <a:rPr lang="ru-RU" sz="1600" i="1" dirty="0" smtClean="0"/>
              <a:t>В </a:t>
            </a:r>
            <a:r>
              <a:rPr lang="ru-RU" sz="1600" i="1" dirty="0"/>
              <a:t>юмористической форме изложены вполне серьезные советы по образу жизни, здоровому питанию, выбору лечения и отношению к своим болезням</a:t>
            </a:r>
            <a:r>
              <a:rPr lang="ru-RU" sz="1600" i="1" dirty="0" smtClean="0"/>
              <a:t>.</a:t>
            </a:r>
            <a:endParaRPr lang="ru-RU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8787" r="14891" b="10270"/>
          <a:stretch/>
        </p:blipFill>
        <p:spPr bwMode="auto">
          <a:xfrm rot="5400000">
            <a:off x="-266718" y="831262"/>
            <a:ext cx="3074391" cy="212108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726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arompodarok.ru/43763-1-home_default/%D0%9F%D1%80%D0%B0%D0%BA%D1%82%D0%B8%D1%87%D0%B5%D1%81%D0%BA%D0%B0%D1%8F-%D0%BF%D1%81%D0%B8%D1%85%D0%BE%D0%BB%D0%BE%D0%B3%D0%B8%D1%8F-%D1%83%D0%BF%D1%80%D0%B0%D0%B2%D0%BB%D0%B5%D0%BD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24" y="3654439"/>
            <a:ext cx="2112694" cy="3064968"/>
          </a:xfrm>
          <a:prstGeom prst="rect">
            <a:avLst/>
          </a:prstGeom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23528" y="3786540"/>
            <a:ext cx="5832648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Кремень, М. А. </a:t>
            </a:r>
            <a:r>
              <a:rPr lang="ru-RU" sz="1600" dirty="0" smtClean="0"/>
              <a:t>Практическая </a:t>
            </a:r>
            <a:r>
              <a:rPr lang="ru-RU" sz="1600" dirty="0"/>
              <a:t>психология </a:t>
            </a:r>
            <a:r>
              <a:rPr lang="ru-RU" sz="1600" dirty="0" smtClean="0"/>
              <a:t>управления: </a:t>
            </a:r>
            <a:r>
              <a:rPr lang="ru-RU" sz="1600" dirty="0"/>
              <a:t>пособие для студентов вузов / М. А. Кремень. - Минск : </a:t>
            </a:r>
            <a:r>
              <a:rPr lang="ru-RU" sz="1600" dirty="0" err="1"/>
              <a:t>ТетраСистемс</a:t>
            </a:r>
            <a:r>
              <a:rPr lang="ru-RU" sz="1600" dirty="0"/>
              <a:t>, 2011. </a:t>
            </a:r>
            <a:endParaRPr lang="en-US" sz="1600" dirty="0" smtClean="0"/>
          </a:p>
          <a:p>
            <a:pPr algn="just"/>
            <a:r>
              <a:rPr lang="ru-RU" sz="1600" dirty="0" smtClean="0"/>
              <a:t>     </a:t>
            </a:r>
            <a:r>
              <a:rPr lang="ru-RU" sz="1600" i="1" dirty="0" smtClean="0"/>
              <a:t>Раскрываются </a:t>
            </a:r>
            <a:r>
              <a:rPr lang="ru-RU" sz="1600" i="1" dirty="0"/>
              <a:t>задачи, цели, элементы системы управления, личность руководителя, стили руководства. Уделено внимание принятию руководителем управленческих решений, умению управлять конфликтами в коллективе, совершенствованию системы управления. Включены тесты, которые призваны помочь руководителям избегать наиболее типичных ошибок в сложных ситуациях управления коллективом. </a:t>
            </a:r>
          </a:p>
        </p:txBody>
      </p:sp>
      <p:pic>
        <p:nvPicPr>
          <p:cNvPr id="8" name="Picture 2" descr="https://ozon-st.cdn.ngenix.net/multimedia/10095712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"/>
          <a:stretch/>
        </p:blipFill>
        <p:spPr bwMode="auto">
          <a:xfrm>
            <a:off x="323528" y="404664"/>
            <a:ext cx="2120097" cy="31377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759685" y="310724"/>
            <a:ext cx="5940702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Шейнов, В. П. </a:t>
            </a:r>
            <a:r>
              <a:rPr lang="ru-RU" sz="1600" dirty="0"/>
              <a:t>Как управлять </a:t>
            </a:r>
            <a:r>
              <a:rPr lang="ru-RU" sz="1600" dirty="0" smtClean="0"/>
              <a:t>собой: </a:t>
            </a:r>
            <a:r>
              <a:rPr lang="ru-RU" sz="1600" dirty="0"/>
              <a:t>научно-практическое издание / В. П. Шейнов. - 2-е изд. - Минск : </a:t>
            </a:r>
            <a:r>
              <a:rPr lang="ru-RU" sz="1600" dirty="0" err="1"/>
              <a:t>Харвест</a:t>
            </a:r>
            <a:r>
              <a:rPr lang="ru-RU" sz="1600" dirty="0"/>
              <a:t>, 2011. - 752 с. </a:t>
            </a:r>
          </a:p>
          <a:p>
            <a:pPr algn="just"/>
            <a:r>
              <a:rPr lang="ru-RU" sz="1400" dirty="0"/>
              <a:t>     </a:t>
            </a:r>
            <a:r>
              <a:rPr lang="ru-RU" sz="1600" i="1" dirty="0"/>
              <a:t>В книге известного автора представлены эффективные приемы использования скрытых ресурсов личности для достижения жизненных целей: продуктивное подключение подсознания к решению житейских и творческих проблем, развитие интуиции, памяти, интеллекта, остроумия, активизация творческого мышления. Даны надежные способы нахождения недостающего времени, создания хорошего настроения и отличной физической формы, преодоления трудностей и стрессов. </a:t>
            </a:r>
            <a:r>
              <a:rPr lang="ru-RU" sz="1600" i="1" dirty="0" smtClean="0"/>
              <a:t>Чтобы управлять </a:t>
            </a:r>
            <a:r>
              <a:rPr lang="ru-RU" sz="1600" i="1" dirty="0"/>
              <a:t>собой, надо познать себя, свою душу и тело, </a:t>
            </a:r>
            <a:r>
              <a:rPr lang="ru-RU" sz="1600" i="1" dirty="0" smtClean="0"/>
              <a:t> найти </a:t>
            </a:r>
            <a:r>
              <a:rPr lang="ru-RU" sz="1600" i="1" dirty="0"/>
              <a:t>неиспользуемые резервы. Книга помогает раскрыть эти тайны.</a:t>
            </a:r>
          </a:p>
        </p:txBody>
      </p:sp>
    </p:spTree>
    <p:extLst>
      <p:ext uri="{BB962C8B-B14F-4D97-AF65-F5344CB8AC3E}">
        <p14:creationId xmlns:p14="http://schemas.microsoft.com/office/powerpoint/2010/main" val="427352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36546" y="-27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1885" y="274290"/>
            <a:ext cx="612068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Саенко, Ю. В. </a:t>
            </a:r>
            <a:r>
              <a:rPr lang="ru-RU" sz="1600" dirty="0"/>
              <a:t>Регуляция эмоций: тренинги управления чувствами и </a:t>
            </a:r>
            <a:r>
              <a:rPr lang="ru-RU" sz="1600" dirty="0" smtClean="0"/>
              <a:t>настроениями: </a:t>
            </a:r>
            <a:r>
              <a:rPr lang="ru-RU" sz="1600" dirty="0"/>
              <a:t>практикум / Ю. В. Саенко. - СПб. : Речь, 2010. - 232 с.</a:t>
            </a:r>
          </a:p>
          <a:p>
            <a:pPr algn="just"/>
            <a:r>
              <a:rPr lang="ru-RU" sz="1600" dirty="0"/>
              <a:t>     </a:t>
            </a:r>
            <a:r>
              <a:rPr lang="ru-RU" sz="1600" i="1" dirty="0"/>
              <a:t>Книга интегрирует психологические подходы к регуляции эмоциональной сферы, объединенные принципом открытого выражения и конструктивной реализации эмоций с целью личностного развития. Она содержит как ряд теоретических положений, касающихся регуляции эмоций, так и практические рекомендации, техники и упражнения, в том числе и авторские, направленные на преодоление нежелательных эмоциональных переживаний, а также эмоциональный тренинг, позволяющий осознать эмоции гнева, страха, печали и др. и совладать с ними; тренинг любви, развивающий способность любить</a:t>
            </a:r>
            <a:r>
              <a:rPr lang="ru-RU" sz="1500" i="1" dirty="0"/>
              <a:t>.</a:t>
            </a:r>
          </a:p>
        </p:txBody>
      </p:sp>
      <p:pic>
        <p:nvPicPr>
          <p:cNvPr id="6" name="Picture 2" descr="https://www.knigolove.ru/phpThumb/phpThumb__.php?w=320&amp;h=480&amp;far=C&amp;bg=ffffff&amp;sia=regulyaciya-emocij-treningi-upravleniya-chuvstvami-i-nastroeniyami&amp;src=aHR0cDovL3d3dy5vem9uLnJ1L211bHRpbWVkaWEvYm9va3NfY292ZXJzLzEwMDEzOTExMjAuanB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t="20467" r="18335" b="24214"/>
          <a:stretch/>
        </p:blipFill>
        <p:spPr bwMode="auto">
          <a:xfrm>
            <a:off x="310153" y="305504"/>
            <a:ext cx="2169485" cy="3123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10153" y="4078400"/>
            <a:ext cx="5880087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Пост , С.  </a:t>
            </a:r>
            <a:r>
              <a:rPr lang="ru-RU" sz="1600" dirty="0"/>
              <a:t>	Почему хорошим людям хорошо </a:t>
            </a:r>
            <a:r>
              <a:rPr lang="ru-RU" sz="1600" dirty="0" smtClean="0"/>
              <a:t>живется: </a:t>
            </a:r>
            <a:r>
              <a:rPr lang="ru-RU" sz="1600" dirty="0"/>
              <a:t>научно-популярная литература / С. Пост , Д. Наймарк. - Минск : Попурри, 2009. - 400 с. </a:t>
            </a:r>
          </a:p>
          <a:p>
            <a:pPr algn="just"/>
            <a:r>
              <a:rPr lang="ru-RU" sz="1600" dirty="0"/>
              <a:t>     </a:t>
            </a:r>
            <a:r>
              <a:rPr lang="ru-RU" sz="1600" i="1" dirty="0"/>
              <a:t>Ученый Стивен Пост и журналистка </a:t>
            </a:r>
            <a:r>
              <a:rPr lang="ru-RU" sz="1600" i="1" dirty="0" err="1"/>
              <a:t>Джилл</a:t>
            </a:r>
            <a:r>
              <a:rPr lang="ru-RU" sz="1600" i="1" dirty="0"/>
              <a:t> Наймарк рассказывают о силе любви и альтруизма, приводя трогательные истории из реальной жизни и наглядно показывая, каким образом добро открывает нам двери к счастью, здоровью и долголетию.</a:t>
            </a:r>
          </a:p>
        </p:txBody>
      </p:sp>
      <p:pic>
        <p:nvPicPr>
          <p:cNvPr id="7" name="Picture 8" descr="https://alltopshop.ru/images/thumbnails/400/350/detailed/24/332865055-kupit-pochemu-horoshim-lyudyam-horosho-givetsya-o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0" t="8626" r="26978" b="8626"/>
          <a:stretch/>
        </p:blipFill>
        <p:spPr bwMode="auto">
          <a:xfrm>
            <a:off x="6516216" y="3638378"/>
            <a:ext cx="2207673" cy="29688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361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16157" y="-36696"/>
            <a:ext cx="9144000" cy="68580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779912" y="797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05253"/>
            <a:ext cx="5754185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Игумнов, С</a:t>
            </a:r>
            <a:r>
              <a:rPr lang="ru-RU" sz="1600" dirty="0"/>
              <a:t>. А. Управление стрессом: современные психологические и медикаментозные </a:t>
            </a:r>
            <a:r>
              <a:rPr lang="ru-RU" sz="1600" dirty="0" smtClean="0"/>
              <a:t>подходы: </a:t>
            </a:r>
            <a:r>
              <a:rPr lang="ru-RU" sz="1600" dirty="0"/>
              <a:t>научное издание / С. А. Игумнов. - СПб. : Речь, 2007. - 112 с.</a:t>
            </a:r>
          </a:p>
          <a:p>
            <a:pPr algn="just"/>
            <a:r>
              <a:rPr lang="ru-RU" sz="1600" dirty="0"/>
              <a:t>     </a:t>
            </a:r>
            <a:r>
              <a:rPr lang="ru-RU" sz="1600" i="1" dirty="0"/>
              <a:t>В учебно- методическом пособии представлены современные взгляды о психофизических реакциях на стресс, способах проблемно-решающего поведения и их связи с психологическими особенностями человека. В книге приводится авторская концепция профилактики и терапии психосоматических и стресс-зависимых заболеваний, которая будет интересна как специалистам, так и широкому кругу читателей.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73016"/>
            <a:ext cx="626469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Ананьев, В. А. </a:t>
            </a:r>
            <a:r>
              <a:rPr lang="ru-RU" sz="1600"/>
              <a:t>Психология </a:t>
            </a:r>
            <a:r>
              <a:rPr lang="ru-RU" sz="1600" smtClean="0"/>
              <a:t>здоровья: </a:t>
            </a:r>
            <a:r>
              <a:rPr lang="ru-RU" sz="1600" dirty="0"/>
              <a:t>научное издание. Кн. 1 / В. А. Ананьев. - СПб. : Речь, 2006. - 384 с. </a:t>
            </a:r>
          </a:p>
          <a:p>
            <a:pPr algn="just"/>
            <a:r>
              <a:rPr lang="ru-RU" sz="1600" dirty="0"/>
              <a:t>     </a:t>
            </a:r>
            <a:r>
              <a:rPr lang="ru-RU" sz="1600" i="1" dirty="0"/>
              <a:t>Психология здоровья является междисциплинарной наукой, представляя собой фундамент </a:t>
            </a:r>
            <a:r>
              <a:rPr lang="ru-RU" sz="1600" i="1" dirty="0" err="1"/>
              <a:t>валеологии</a:t>
            </a:r>
            <a:r>
              <a:rPr lang="ru-RU" sz="1600" i="1" dirty="0"/>
              <a:t> - науки об индивидуальном здоровье. </a:t>
            </a:r>
            <a:r>
              <a:rPr lang="ru-RU" sz="1600" i="1" dirty="0" smtClean="0"/>
              <a:t>В книге излагаются </a:t>
            </a:r>
            <a:r>
              <a:rPr lang="ru-RU" sz="1600" i="1" dirty="0"/>
              <a:t>авторские концептуальные воззрения на проблему сохранения и развития здоровья, на причины формирования различных заболеваний; помимо того в ней представлены оригинальные идеи развития личности </a:t>
            </a:r>
            <a:r>
              <a:rPr lang="ru-RU" sz="1600" i="1" dirty="0" smtClean="0"/>
              <a:t>человека</a:t>
            </a:r>
            <a:r>
              <a:rPr lang="ru-RU" sz="1600" i="1" dirty="0"/>
              <a:t>.</a:t>
            </a:r>
          </a:p>
        </p:txBody>
      </p:sp>
      <p:pic>
        <p:nvPicPr>
          <p:cNvPr id="12" name="Picture 2" descr="Картинки по запросу Игумнов, С. А.   Управление стрессом: современные психологические и медикаментозные подх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5" y="188640"/>
            <a:ext cx="2219572" cy="3132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"/>
          <a:stretch/>
        </p:blipFill>
        <p:spPr bwMode="auto">
          <a:xfrm>
            <a:off x="6660231" y="3550436"/>
            <a:ext cx="2191477" cy="311536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688337"/>
            <a:ext cx="577168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err="1"/>
              <a:t>Картрайт</a:t>
            </a:r>
            <a:r>
              <a:rPr lang="ru-RU" sz="1500" b="1" dirty="0"/>
              <a:t>, С.  </a:t>
            </a:r>
            <a:r>
              <a:rPr lang="ru-RU" sz="1500" dirty="0"/>
              <a:t>Стресс на рабочем месте [Текст]  : научное издание / С. </a:t>
            </a:r>
            <a:r>
              <a:rPr lang="ru-RU" sz="1500" dirty="0" err="1"/>
              <a:t>Картрайт</a:t>
            </a:r>
            <a:r>
              <a:rPr lang="ru-RU" sz="1500" dirty="0"/>
              <a:t>, Л. К. Купер ; . - Харьков : Гуманитарный центр, 2004. - 236 с.</a:t>
            </a:r>
            <a:endParaRPr lang="en-US" sz="1500" dirty="0"/>
          </a:p>
          <a:p>
            <a:pPr algn="just"/>
            <a:r>
              <a:rPr lang="ru-RU" sz="1500" dirty="0" smtClean="0"/>
              <a:t>     </a:t>
            </a:r>
            <a:r>
              <a:rPr lang="ru-RU" sz="1500" i="1" dirty="0" smtClean="0"/>
              <a:t>Книга </a:t>
            </a:r>
            <a:r>
              <a:rPr lang="ru-RU" sz="1500" i="1" dirty="0"/>
              <a:t>"Стресс на рабочем месте" представляет собой редкое сочетание научных подходов и практических рекомендаций да еще написанная простым языком.</a:t>
            </a:r>
            <a:br>
              <a:rPr lang="ru-RU" sz="1500" i="1" dirty="0"/>
            </a:br>
            <a:r>
              <a:rPr lang="ru-RU" sz="1500" i="1" dirty="0" err="1"/>
              <a:t>Сьюзан</a:t>
            </a:r>
            <a:r>
              <a:rPr lang="ru-RU" sz="1500" i="1" dirty="0"/>
              <a:t> </a:t>
            </a:r>
            <a:r>
              <a:rPr lang="ru-RU" sz="1500" i="1" dirty="0" err="1"/>
              <a:t>Картрайт</a:t>
            </a:r>
            <a:r>
              <a:rPr lang="ru-RU" sz="1500" i="1" dirty="0"/>
              <a:t>, </a:t>
            </a:r>
            <a:r>
              <a:rPr lang="ru-RU" sz="1500" i="1" dirty="0" err="1"/>
              <a:t>Кэри</a:t>
            </a:r>
            <a:r>
              <a:rPr lang="ru-RU" sz="1500" i="1" dirty="0"/>
              <a:t> </a:t>
            </a:r>
            <a:r>
              <a:rPr lang="ru-RU" sz="1500" i="1" dirty="0" err="1"/>
              <a:t>Л.Купер</a:t>
            </a:r>
            <a:r>
              <a:rPr lang="ru-RU" sz="1500" i="1" dirty="0"/>
              <a:t> - ученые-психологи из Великобритании предлагают рассматривать рабочее место как комплексный источник стресса. Здесь основные причины стресса - влияние организационных изменений, дизайна работ, корпоративной культуры, нагрузки на менеджеров. К этим причинам есть и практические рекомендации по преодолению.</a:t>
            </a:r>
          </a:p>
        </p:txBody>
      </p:sp>
      <p:pic>
        <p:nvPicPr>
          <p:cNvPr id="12290" name="Picture 2" descr="В книге детально описаны подходы к изучению проблем стресса, типы и факторы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" b="2602"/>
          <a:stretch/>
        </p:blipFill>
        <p:spPr bwMode="auto">
          <a:xfrm>
            <a:off x="395536" y="332656"/>
            <a:ext cx="2077188" cy="2968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347864" y="3501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9106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2103" y="516946"/>
            <a:ext cx="561059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err="1"/>
              <a:t>Абабков</a:t>
            </a:r>
            <a:r>
              <a:rPr lang="ru-RU" sz="1600" b="1" dirty="0"/>
              <a:t>, В. А.  </a:t>
            </a:r>
            <a:r>
              <a:rPr lang="ru-RU" sz="1600" dirty="0"/>
              <a:t>Адаптация к стрессу. Основы теории, диагностики, терапии [Текст]  : научно-популярная литература / В. А. </a:t>
            </a:r>
            <a:r>
              <a:rPr lang="ru-RU" sz="1600" dirty="0" err="1"/>
              <a:t>Абабков</a:t>
            </a:r>
            <a:r>
              <a:rPr lang="ru-RU" sz="1600" dirty="0"/>
              <a:t>, М. </a:t>
            </a:r>
            <a:r>
              <a:rPr lang="ru-RU" sz="1600" dirty="0" err="1"/>
              <a:t>Перре</a:t>
            </a:r>
            <a:r>
              <a:rPr lang="ru-RU" sz="1600" dirty="0"/>
              <a:t>. - СПб. : Речь, 2004. - 166 с. </a:t>
            </a:r>
          </a:p>
          <a:p>
            <a:pPr algn="just"/>
            <a:r>
              <a:rPr lang="ru-RU" sz="1600" dirty="0"/>
              <a:t>     </a:t>
            </a:r>
            <a:r>
              <a:rPr lang="ru-RU" sz="1600" i="1" dirty="0"/>
              <a:t>В книге детально описаны теоретические подходы к изучению проблем стресса, типы и факторы стресса, механизмы адаптации к стрессовым ситуациям, принципы предупреждения и сопротивления; подробно проанализированы </a:t>
            </a:r>
            <a:r>
              <a:rPr lang="ru-RU" sz="1600" i="1" dirty="0" err="1"/>
              <a:t>копинг</a:t>
            </a:r>
            <a:r>
              <a:rPr lang="ru-RU" sz="1600" i="1" dirty="0"/>
              <a:t>-механизмы. В приложении приведены методики для оценки стресса и </a:t>
            </a:r>
            <a:r>
              <a:rPr lang="ru-RU" sz="1600" i="1" dirty="0" err="1"/>
              <a:t>копинга</a:t>
            </a:r>
            <a:r>
              <a:rPr lang="ru-RU" sz="1600" i="1" dirty="0"/>
              <a:t>.</a:t>
            </a:r>
          </a:p>
        </p:txBody>
      </p:sp>
      <p:pic>
        <p:nvPicPr>
          <p:cNvPr id="9" name="Picture 2" descr="https://ozon-st.cdn.ngenix.net/multimedia/100017059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"/>
          <a:stretch/>
        </p:blipFill>
        <p:spPr bwMode="auto">
          <a:xfrm>
            <a:off x="6588224" y="3429001"/>
            <a:ext cx="2177830" cy="31761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063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td1.mycdn.me/image?id=771756544879&amp;t=20&amp;plc=WEB&amp;tkn=*VyPpUuM57I829tBERWAGXR4YD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" y="476672"/>
            <a:ext cx="905009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22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-180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16631"/>
            <a:ext cx="4827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ресурсы: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706" y="980728"/>
            <a:ext cx="3835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https://moluch.ru/archive/119/33117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706" y="150426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4gdkp.by/tsentry/56-stranichka-psikhologa-yuniks/391-vsemirnyj-den-psikhicheskogo-zdorovya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809" y="2321003"/>
            <a:ext cx="308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4brain.ru/zozh/psy.php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20" y="2967335"/>
            <a:ext cx="7046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020" y="2712262"/>
            <a:ext cx="4463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vseostresse.ru/stress/vidy-stressa.html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7229" y="3249355"/>
            <a:ext cx="3340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en.ppt-online.org/445818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02" y="5085184"/>
            <a:ext cx="57800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://muk.kiredu.ru/wp-content/uploads/2016/03/guy-pushing-stress-wor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63831"/>
            <a:ext cx="4257160" cy="21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6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-11126" y="138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5617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</a:t>
            </a:r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стресс?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117" y="1366814"/>
            <a:ext cx="822515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Стресс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b="1" dirty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700" b="1" dirty="0" smtClean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напряжения</a:t>
            </a:r>
            <a:r>
              <a:rPr lang="ru-RU" sz="2700" b="1" dirty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возникающее </a:t>
            </a:r>
            <a:r>
              <a:rPr lang="ru-RU" sz="2700" b="1" dirty="0" smtClean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</a:t>
            </a:r>
            <a:r>
              <a:rPr lang="ru-RU" sz="2700" b="1" dirty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 smtClean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деятельности </a:t>
            </a:r>
            <a:r>
              <a:rPr lang="ru-RU" sz="2700" b="1" dirty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 smtClean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сложных</a:t>
            </a:r>
            <a:r>
              <a:rPr lang="ru-RU" sz="2700" b="1" dirty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трудных условиях, </a:t>
            </a:r>
            <a:r>
              <a:rPr lang="ru-RU" sz="2700" b="1" dirty="0" smtClean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</a:t>
            </a:r>
            <a:r>
              <a:rPr lang="ru-RU" sz="2700" b="1" dirty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жизни, так и </a:t>
            </a:r>
            <a:r>
              <a:rPr lang="ru-RU" sz="2700" b="1" dirty="0" smtClean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особых обстоятельствах</a:t>
            </a:r>
            <a:r>
              <a:rPr lang="ru-RU" sz="2700" b="1" dirty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 descr="https://cf.ppt-online.org/files1/slide/h/hb0ZL6oYHcvPq3VIt2aleM81UDpSwdJjTEkO4FxN9C/slide-4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7" r="2704" b="57762"/>
          <a:stretch/>
        </p:blipFill>
        <p:spPr bwMode="auto">
          <a:xfrm>
            <a:off x="5627818" y="3665276"/>
            <a:ext cx="2938452" cy="272241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Dub_TN\Desktop\2018-12-10-850x636naisella-on-paansarky-ja-stressi14784162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1" y="3637742"/>
            <a:ext cx="3599802" cy="2693498"/>
          </a:xfrm>
          <a:prstGeom prst="rect">
            <a:avLst/>
          </a:prstGeom>
          <a:noFill/>
          <a:ln>
            <a:solidFill>
              <a:srgbClr val="7A00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igslide.ru/images/8/7127/96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5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02200"/>
            <a:ext cx="4190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стресса: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2149" y="1052736"/>
            <a:ext cx="4185185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61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i="1" dirty="0" smtClean="0">
                <a:solidFill>
                  <a:srgbClr val="61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ЭУСТРЕСС</a:t>
            </a:r>
          </a:p>
          <a:p>
            <a:r>
              <a:rPr lang="ru-RU" sz="2800" b="1" i="1" dirty="0" smtClean="0">
                <a:solidFill>
                  <a:srgbClr val="61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стресс</a:t>
            </a:r>
          </a:p>
          <a:p>
            <a:endParaRPr lang="ru-RU" sz="2800" b="1" i="1" dirty="0" smtClean="0">
              <a:solidFill>
                <a:srgbClr val="619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ДИСТРЕСС</a:t>
            </a:r>
          </a:p>
          <a:p>
            <a:r>
              <a:rPr lang="ru-RU" sz="3200" b="1" i="1" dirty="0" smtClean="0">
                <a:solidFill>
                  <a:srgbClr val="4E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негативный стресс</a:t>
            </a:r>
            <a:endParaRPr lang="ru-RU" sz="3200" dirty="0" smtClean="0">
              <a:solidFill>
                <a:srgbClr val="4E00C0"/>
              </a:solidFill>
            </a:endParaRPr>
          </a:p>
          <a:p>
            <a:pPr marL="285750" indent="-285750">
              <a:buFontTx/>
              <a:buChar char="-"/>
            </a:pPr>
            <a:endParaRPr lang="ru-RU" sz="3200" dirty="0"/>
          </a:p>
          <a:p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85184"/>
            <a:ext cx="7089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Основоположником науки о стрессе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Ганс Гуго Бруно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Селье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04097" y="2919034"/>
            <a:ext cx="936104" cy="1019931"/>
          </a:xfrm>
          <a:prstGeom prst="downArrow">
            <a:avLst>
              <a:gd name="adj1" fmla="val 50000"/>
              <a:gd name="adj2" fmla="val 50954"/>
            </a:avLst>
          </a:prstGeom>
          <a:solidFill>
            <a:srgbClr val="4E00C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93070" y="1470599"/>
            <a:ext cx="1008112" cy="1022459"/>
          </a:xfrm>
          <a:prstGeom prst="up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8509" r="52633" b="27934"/>
          <a:stretch/>
        </p:blipFill>
        <p:spPr bwMode="auto">
          <a:xfrm>
            <a:off x="6156176" y="1265866"/>
            <a:ext cx="2656809" cy="348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-11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4318" y="79071"/>
            <a:ext cx="4250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стрессов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4853" y="1052736"/>
            <a:ext cx="457785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963" y="2780928"/>
            <a:ext cx="452213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8330" y="4005064"/>
            <a:ext cx="428354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963" y="5566490"/>
            <a:ext cx="478605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1" name="Picture 3" descr="Картинки по запросу девушка с телефонами стрес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39" y="4869160"/>
            <a:ext cx="2584431" cy="182479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6" y="3614597"/>
            <a:ext cx="2697047" cy="178904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Картинки по запросу психологический стрес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55" y="1988840"/>
            <a:ext cx="2527202" cy="189540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5" y="896526"/>
            <a:ext cx="2515551" cy="16759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следствия влияния стресса Повышение кровяного артериального давления Измен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1604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9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1155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9966"/>
            <a:ext cx="2687866" cy="17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ub_TN\Desktop\0_afc4c_859cf33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/>
          <a:stretch/>
        </p:blipFill>
        <p:spPr bwMode="auto">
          <a:xfrm>
            <a:off x="-165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27920"/>
            <a:ext cx="8649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поможет в борьбе со стрессом?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ub_TN\Desktop\9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8" y="1026155"/>
            <a:ext cx="8574613" cy="55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29a/00019939-ee5e479a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91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1756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Николаевна Дубойская</dc:creator>
  <cp:lastModifiedBy>Светлана Степановна Бойко</cp:lastModifiedBy>
  <cp:revision>87</cp:revision>
  <dcterms:created xsi:type="dcterms:W3CDTF">2019-03-12T07:55:03Z</dcterms:created>
  <dcterms:modified xsi:type="dcterms:W3CDTF">2019-04-02T05:47:37Z</dcterms:modified>
</cp:coreProperties>
</file>